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715000" cx="9144000"/>
  <p:notesSz cx="6858000" cy="9144000"/>
  <p:embeddedFontLst>
    <p:embeddedFont>
      <p:font typeface="Corbel"/>
      <p:regular r:id="rId32"/>
      <p:bold r:id="rId33"/>
      <p:italic r:id="rId34"/>
      <p:boldItalic r:id="rId35"/>
    </p:embeddedFont>
    <p:embeddedFont>
      <p:font typeface="Candara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40045C-7FB7-44A2-91E9-E099EB824C69}">
  <a:tblStyle styleId="{3340045C-7FB7-44A2-91E9-E099EB824C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orbel-bold.fntdata"/><Relationship Id="rId10" Type="http://schemas.openxmlformats.org/officeDocument/2006/relationships/slide" Target="slides/slide5.xml"/><Relationship Id="rId32" Type="http://schemas.openxmlformats.org/officeDocument/2006/relationships/font" Target="fonts/Corbel-regular.fntdata"/><Relationship Id="rId13" Type="http://schemas.openxmlformats.org/officeDocument/2006/relationships/slide" Target="slides/slide8.xml"/><Relationship Id="rId35" Type="http://schemas.openxmlformats.org/officeDocument/2006/relationships/font" Target="fonts/Corbel-boldItalic.fntdata"/><Relationship Id="rId12" Type="http://schemas.openxmlformats.org/officeDocument/2006/relationships/slide" Target="slides/slide7.xml"/><Relationship Id="rId34" Type="http://schemas.openxmlformats.org/officeDocument/2006/relationships/font" Target="fonts/Corbel-italic.fntdata"/><Relationship Id="rId15" Type="http://schemas.openxmlformats.org/officeDocument/2006/relationships/slide" Target="slides/slide10.xml"/><Relationship Id="rId37" Type="http://schemas.openxmlformats.org/officeDocument/2006/relationships/font" Target="fonts/Candara-bold.fntdata"/><Relationship Id="rId14" Type="http://schemas.openxmlformats.org/officeDocument/2006/relationships/slide" Target="slides/slide9.xml"/><Relationship Id="rId36" Type="http://schemas.openxmlformats.org/officeDocument/2006/relationships/font" Target="fonts/Candara-regular.fntdata"/><Relationship Id="rId17" Type="http://schemas.openxmlformats.org/officeDocument/2006/relationships/slide" Target="slides/slide12.xml"/><Relationship Id="rId39" Type="http://schemas.openxmlformats.org/officeDocument/2006/relationships/font" Target="fonts/Candara-boldItalic.fntdata"/><Relationship Id="rId16" Type="http://schemas.openxmlformats.org/officeDocument/2006/relationships/slide" Target="slides/slide11.xml"/><Relationship Id="rId38" Type="http://schemas.openxmlformats.org/officeDocument/2006/relationships/font" Target="fonts/Candar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e88b723d9_0_132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4e88b723d9_0_132:notes"/>
          <p:cNvSpPr/>
          <p:nvPr>
            <p:ph idx="2" type="sldImg"/>
          </p:nvPr>
        </p:nvSpPr>
        <p:spPr>
          <a:xfrm>
            <a:off x="426827" y="686202"/>
            <a:ext cx="6004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82aa9bf95_0_11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82aa9bf9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b999a1a29_0_2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b999a1a2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49dba6ded_0_1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49dba6de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c1961c8c2_0_39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c1961c8c2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c1961c8c2_0_8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c1961c8c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961c8c2_0_9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961c8c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c1961c8c2_0_9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c1961c8c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af1deffac_0_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af1deff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c1961c8c2_0_11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c1961c8c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c1961c8c2_0_11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c1961c8c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211e68c3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1211e68c38_0_34:notes"/>
          <p:cNvSpPr/>
          <p:nvPr>
            <p:ph idx="2" type="sldImg"/>
          </p:nvPr>
        </p:nvSpPr>
        <p:spPr>
          <a:xfrm>
            <a:off x="68568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c1961c8c2_0_12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c1961c8c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c1961c8c2_0_12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c1961c8c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c1961c8c2_0_13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c1961c8c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c31aa616d_0_61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c31aa616d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c1961c8c2_0_15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c1961c8c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c1961c8c2_0_16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c1961c8c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971702863d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97170286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25abb6d27_1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25abb6d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6888d30a6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6888d30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c1961c8c2_0_3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c1961c8c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c1961c8c2_0_3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c1961c8c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211e68c38_0_1:notes"/>
          <p:cNvSpPr/>
          <p:nvPr>
            <p:ph idx="2" type="sldImg"/>
          </p:nvPr>
        </p:nvSpPr>
        <p:spPr>
          <a:xfrm>
            <a:off x="685650" y="3411360"/>
            <a:ext cx="5485800" cy="1705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31211e68c38_0_1:notes"/>
          <p:cNvSpPr txBox="1"/>
          <p:nvPr>
            <p:ph idx="1" type="body"/>
          </p:nvPr>
        </p:nvSpPr>
        <p:spPr>
          <a:xfrm>
            <a:off x="685800" y="21606120"/>
            <a:ext cx="5486100" cy="204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latin typeface="Arial"/>
                <a:ea typeface="Arial"/>
                <a:cs typeface="Arial"/>
                <a:sym typeface="Arial"/>
              </a:rPr>
              <a:t>FAIR data services, under discussion for research institutes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1211e68c38_0_1:notes"/>
          <p:cNvSpPr txBox="1"/>
          <p:nvPr/>
        </p:nvSpPr>
        <p:spPr>
          <a:xfrm>
            <a:off x="3884760" y="43205400"/>
            <a:ext cx="29715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211e68c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1211e68c38_0_26:notes"/>
          <p:cNvSpPr/>
          <p:nvPr>
            <p:ph idx="2" type="sldImg"/>
          </p:nvPr>
        </p:nvSpPr>
        <p:spPr>
          <a:xfrm>
            <a:off x="68568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c1961c8c2_0_7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c1961c8c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0" type="dt"/>
          </p:nvPr>
        </p:nvSpPr>
        <p:spPr>
          <a:xfrm>
            <a:off x="22860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" y="249893"/>
            <a:ext cx="1113530" cy="6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hoto">
  <p:cSld name="Title and 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/>
          <p:nvPr>
            <p:ph idx="2" type="pic"/>
          </p:nvPr>
        </p:nvSpPr>
        <p:spPr>
          <a:xfrm>
            <a:off x="628650" y="1539875"/>
            <a:ext cx="78867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 slide" showMasterSp="0">
  <p:cSld name="BLANK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title slide" showMasterSp="0">
  <p:cSld name="Module 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890755.jpg" id="80" name="Google Shape;8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000" y="1481668"/>
            <a:ext cx="5080000" cy="4233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Clogo.eps" id="81" name="Google Shape;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091" y="251354"/>
            <a:ext cx="1004887" cy="534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nsikuva.jpg" id="82" name="Google Shape;8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Clogo.eps" id="83" name="Google Shape;8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203" y="137199"/>
            <a:ext cx="1177925" cy="7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type="ctrTitle"/>
          </p:nvPr>
        </p:nvSpPr>
        <p:spPr>
          <a:xfrm>
            <a:off x="2382578" y="4123172"/>
            <a:ext cx="77724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sz="3556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">
  <p:cSld name="1_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 amt="58999"/>
          </a:blip>
          <a:srcRect b="0" l="0" r="0" t="0"/>
          <a:stretch/>
        </p:blipFill>
        <p:spPr>
          <a:xfrm>
            <a:off x="2455567" y="0"/>
            <a:ext cx="668843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type="title"/>
          </p:nvPr>
        </p:nvSpPr>
        <p:spPr>
          <a:xfrm>
            <a:off x="628650" y="282169"/>
            <a:ext cx="41214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628650" y="1643529"/>
            <a:ext cx="46473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769" y="282169"/>
            <a:ext cx="1000581" cy="2927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2784886" y="5333677"/>
            <a:ext cx="3574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www.lumi-supercomputer.eu      #lumisupercomputer #lumieurohpc</a:t>
            </a:r>
            <a:endParaRPr b="0" i="0" sz="9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628650" y="282169"/>
            <a:ext cx="67461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628650" y="1643529"/>
            <a:ext cx="78867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1247643" y="2399858"/>
            <a:ext cx="67671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+ PRAC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22860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1" y="249893"/>
            <a:ext cx="1110996" cy="63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7942" y="142625"/>
            <a:ext cx="1076504" cy="7333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 type="secHead">
  <p:cSld name="SECTION_HEADER">
    <p:bg>
      <p:bgPr>
        <a:solidFill>
          <a:srgbClr val="0082BB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6291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de">
  <p:cSld name="Title + co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673100" y="1498600"/>
            <a:ext cx="6191400" cy="3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de and text">
  <p:cSld name="Title, code and 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73100" y="1498600"/>
            <a:ext cx="39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633100" y="1504950"/>
            <a:ext cx="39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rbel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4779128"/>
            <a:ext cx="424500" cy="936000"/>
          </a:xfrm>
          <a:prstGeom prst="rect">
            <a:avLst/>
          </a:prstGeom>
          <a:solidFill>
            <a:srgbClr val="0082BB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610600" y="5455920"/>
            <a:ext cx="289500" cy="258900"/>
          </a:xfrm>
          <a:prstGeom prst="rect">
            <a:avLst/>
          </a:prstGeom>
          <a:solidFill>
            <a:srgbClr val="0082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7543800" y="4953000"/>
            <a:ext cx="1066800" cy="503100"/>
          </a:xfrm>
          <a:prstGeom prst="rect">
            <a:avLst/>
          </a:prstGeom>
          <a:solidFill>
            <a:srgbClr val="0082BB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610600" y="4450874"/>
            <a:ext cx="533400" cy="503100"/>
          </a:xfrm>
          <a:prstGeom prst="rect">
            <a:avLst/>
          </a:prstGeom>
          <a:solidFill>
            <a:srgbClr val="0082BB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lumi-supercomputer.eu/software/packages/pytorch/" TargetMode="External"/><Relationship Id="rId4" Type="http://schemas.openxmlformats.org/officeDocument/2006/relationships/hyperlink" Target="https://pytorch.org/get-started/locally/" TargetMode="External"/><Relationship Id="rId5" Type="http://schemas.openxmlformats.org/officeDocument/2006/relationships/hyperlink" Target="https://hub.docker.com/u/rocm" TargetMode="External"/><Relationship Id="rId6" Type="http://schemas.openxmlformats.org/officeDocument/2006/relationships/hyperlink" Target="https://docs.csc.fi/apps/pytorch/" TargetMode="External"/><Relationship Id="rId7" Type="http://schemas.openxmlformats.org/officeDocument/2006/relationships/hyperlink" Target="https://docs.csc.fi/apps/tensorflow/" TargetMode="External"/><Relationship Id="rId8" Type="http://schemas.openxmlformats.org/officeDocument/2006/relationships/hyperlink" Target="https://docs.csc.fi/apps/jax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lflow.org/" TargetMode="External"/><Relationship Id="rId4" Type="http://schemas.openxmlformats.org/officeDocument/2006/relationships/hyperlink" Target="https://wandb.ai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4.jpg"/><Relationship Id="rId7" Type="http://schemas.openxmlformats.org/officeDocument/2006/relationships/image" Target="../media/image23.jpg"/><Relationship Id="rId8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11"/>
              <a:t>Lecture 5: GPUs and supercomputers</a:t>
            </a:r>
            <a:endParaRPr sz="3111"/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Practical deep learning</a:t>
            </a:r>
            <a:endParaRPr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Mahti</a:t>
            </a:r>
            <a:r>
              <a:rPr lang="en"/>
              <a:t> AI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628650" y="1673754"/>
            <a:ext cx="7886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64F54"/>
                </a:solidFill>
              </a:rPr>
              <a:t>A</a:t>
            </a:r>
            <a:r>
              <a:rPr b="1" lang="en" sz="2000">
                <a:solidFill>
                  <a:srgbClr val="464F54"/>
                </a:solidFill>
              </a:rPr>
              <a:t>100</a:t>
            </a:r>
            <a:r>
              <a:rPr lang="en" sz="2000">
                <a:solidFill>
                  <a:srgbClr val="464F54"/>
                </a:solidFill>
              </a:rPr>
              <a:t> nodes consisting of 24 servers with:</a:t>
            </a:r>
            <a:endParaRPr sz="2000">
              <a:solidFill>
                <a:srgbClr val="464F5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464F54"/>
              </a:buClr>
              <a:buSzPts val="2000"/>
              <a:buChar char="•"/>
            </a:pPr>
            <a:r>
              <a:rPr lang="en" sz="2000">
                <a:solidFill>
                  <a:srgbClr val="464F54"/>
                </a:solidFill>
              </a:rPr>
              <a:t>2x </a:t>
            </a:r>
            <a:r>
              <a:rPr lang="en" sz="2000">
                <a:solidFill>
                  <a:srgbClr val="464F54"/>
                </a:solidFill>
              </a:rPr>
              <a:t>AMD Rome 7H12 CPUs</a:t>
            </a:r>
            <a:r>
              <a:rPr lang="en" sz="2000">
                <a:solidFill>
                  <a:srgbClr val="464F54"/>
                </a:solidFill>
              </a:rPr>
              <a:t> with 64 cores each running at 2.6 GHz</a:t>
            </a:r>
            <a:endParaRPr sz="2000">
              <a:solidFill>
                <a:srgbClr val="464F5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2000"/>
              <a:buChar char="•"/>
            </a:pPr>
            <a:r>
              <a:rPr lang="en" sz="2000">
                <a:solidFill>
                  <a:srgbClr val="464F54"/>
                </a:solidFill>
              </a:rPr>
              <a:t>512 GB memory</a:t>
            </a:r>
            <a:endParaRPr sz="2000">
              <a:solidFill>
                <a:srgbClr val="464F5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2000"/>
              <a:buChar char="•"/>
            </a:pPr>
            <a:r>
              <a:rPr lang="en" sz="2000">
                <a:solidFill>
                  <a:srgbClr val="464F54"/>
                </a:solidFill>
              </a:rPr>
              <a:t>4x </a:t>
            </a:r>
            <a:r>
              <a:rPr b="1" lang="en" sz="2000">
                <a:solidFill>
                  <a:srgbClr val="464F54"/>
                </a:solidFill>
              </a:rPr>
              <a:t>NVIDIA A100 GPUs</a:t>
            </a:r>
            <a:r>
              <a:rPr lang="en" sz="2000">
                <a:solidFill>
                  <a:srgbClr val="464F54"/>
                </a:solidFill>
              </a:rPr>
              <a:t> with 40 GB memory each, connected with NVLink</a:t>
            </a:r>
            <a:endParaRPr sz="2000">
              <a:solidFill>
                <a:srgbClr val="464F5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2000"/>
              <a:buChar char="•"/>
            </a:pPr>
            <a:r>
              <a:rPr lang="en" sz="2000">
                <a:solidFill>
                  <a:srgbClr val="464F54"/>
                </a:solidFill>
              </a:rPr>
              <a:t>3,8 TB fast local NVMe storage</a:t>
            </a:r>
            <a:endParaRPr sz="2000">
              <a:solidFill>
                <a:srgbClr val="464F5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2000"/>
              <a:buChar char="•"/>
            </a:pPr>
            <a:r>
              <a:rPr lang="en" sz="2000">
                <a:solidFill>
                  <a:srgbClr val="464F54"/>
                </a:solidFill>
              </a:rPr>
              <a:t>HDR InfiniBand interconnect network connectivity, providing 200 Gbps of aggregate bandwidth</a:t>
            </a:r>
            <a:endParaRPr sz="2000">
              <a:solidFill>
                <a:srgbClr val="464F54"/>
              </a:solidFill>
            </a:endParaRPr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10759" l="2326" r="1924" t="9717"/>
          <a:stretch/>
        </p:blipFill>
        <p:spPr>
          <a:xfrm>
            <a:off x="3279525" y="0"/>
            <a:ext cx="4560000" cy="14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</a:t>
            </a:r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628650" y="1292750"/>
            <a:ext cx="7886700" cy="43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64F54"/>
                </a:solidFill>
              </a:rPr>
              <a:t>HPE Cray EX Supercomputer</a:t>
            </a:r>
            <a:endParaRPr sz="1900">
              <a:solidFill>
                <a:srgbClr val="464F5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4F54"/>
                </a:solidFill>
              </a:rPr>
              <a:t>LUMI-C </a:t>
            </a:r>
            <a:r>
              <a:rPr lang="en" sz="1900">
                <a:solidFill>
                  <a:srgbClr val="464F54"/>
                </a:solidFill>
              </a:rPr>
              <a:t>(CPU) nodes consisting of 2048 servers with:</a:t>
            </a:r>
            <a:endParaRPr sz="1900">
              <a:solidFill>
                <a:srgbClr val="464F54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464F54"/>
              </a:buClr>
              <a:buSzPts val="1900"/>
              <a:buChar char="•"/>
            </a:pPr>
            <a:r>
              <a:rPr lang="en" sz="1900">
                <a:solidFill>
                  <a:srgbClr val="464F54"/>
                </a:solidFill>
              </a:rPr>
              <a:t>2x 64-core AMD EPYC “Milan” CPU</a:t>
            </a:r>
            <a:endParaRPr sz="1900">
              <a:solidFill>
                <a:srgbClr val="464F54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1900"/>
              <a:buChar char="•"/>
            </a:pPr>
            <a:r>
              <a:rPr lang="en" sz="1900">
                <a:solidFill>
                  <a:srgbClr val="464F54"/>
                </a:solidFill>
              </a:rPr>
              <a:t>Between 256 GB and 1024 GB RAM</a:t>
            </a:r>
            <a:endParaRPr sz="1900">
              <a:solidFill>
                <a:srgbClr val="464F54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1900"/>
              <a:buChar char="•"/>
            </a:pPr>
            <a:r>
              <a:rPr lang="en" sz="1900">
                <a:solidFill>
                  <a:srgbClr val="464F54"/>
                </a:solidFill>
              </a:rPr>
              <a:t>HPE Slingshot-11 interconnect</a:t>
            </a:r>
            <a:endParaRPr sz="1900">
              <a:solidFill>
                <a:srgbClr val="464F5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64F54"/>
                </a:solidFill>
              </a:rPr>
              <a:t>LUMI-G </a:t>
            </a:r>
            <a:r>
              <a:rPr lang="en" sz="1900">
                <a:solidFill>
                  <a:srgbClr val="464F54"/>
                </a:solidFill>
              </a:rPr>
              <a:t>(GPU) nodes consisting of 2978 servers with:</a:t>
            </a:r>
            <a:endParaRPr sz="1900">
              <a:solidFill>
                <a:srgbClr val="464F54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464F54"/>
              </a:buClr>
              <a:buSzPts val="1900"/>
              <a:buChar char="•"/>
            </a:pPr>
            <a:r>
              <a:rPr lang="en" sz="1900">
                <a:solidFill>
                  <a:srgbClr val="464F54"/>
                </a:solidFill>
              </a:rPr>
              <a:t>64-core AMD EPYC “Trento” CPU, 512 GB RAM</a:t>
            </a:r>
            <a:endParaRPr sz="1900">
              <a:solidFill>
                <a:srgbClr val="464F54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1900"/>
              <a:buChar char="•"/>
            </a:pPr>
            <a:r>
              <a:rPr lang="en" sz="1900">
                <a:solidFill>
                  <a:srgbClr val="464F54"/>
                </a:solidFill>
              </a:rPr>
              <a:t>4x </a:t>
            </a:r>
            <a:r>
              <a:rPr b="1" lang="en" sz="1900">
                <a:solidFill>
                  <a:srgbClr val="464F54"/>
                </a:solidFill>
              </a:rPr>
              <a:t>AMD MI250X GPUs</a:t>
            </a:r>
            <a:r>
              <a:rPr lang="en" sz="1900">
                <a:solidFill>
                  <a:srgbClr val="464F54"/>
                </a:solidFill>
              </a:rPr>
              <a:t>, each with 128 GB HBM2e memory</a:t>
            </a:r>
            <a:endParaRPr sz="1900">
              <a:solidFill>
                <a:srgbClr val="464F54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1900"/>
              <a:buChar char="•"/>
            </a:pPr>
            <a:r>
              <a:rPr lang="en" sz="1900">
                <a:solidFill>
                  <a:srgbClr val="464F54"/>
                </a:solidFill>
              </a:rPr>
              <a:t>MI250X consists of two compute dies → 8 GCDs per node</a:t>
            </a:r>
            <a:endParaRPr sz="1900">
              <a:solidFill>
                <a:srgbClr val="464F54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1900"/>
              <a:buChar char="•"/>
            </a:pPr>
            <a:r>
              <a:rPr lang="en" sz="1900">
                <a:solidFill>
                  <a:srgbClr val="464F54"/>
                </a:solidFill>
              </a:rPr>
              <a:t>each MI250X GCD has 64 GB VRAM</a:t>
            </a:r>
            <a:endParaRPr sz="1900">
              <a:solidFill>
                <a:srgbClr val="464F54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1900"/>
              <a:buChar char="•"/>
            </a:pPr>
            <a:r>
              <a:rPr lang="en" sz="1900">
                <a:solidFill>
                  <a:srgbClr val="464F54"/>
                </a:solidFill>
              </a:rPr>
              <a:t>4x 200 Gbit/s HPE Slingshot-11 interconnects</a:t>
            </a:r>
            <a:endParaRPr sz="1900">
              <a:solidFill>
                <a:srgbClr val="464F54"/>
              </a:solidFill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15862" l="0" r="0" t="13451"/>
          <a:stretch/>
        </p:blipFill>
        <p:spPr>
          <a:xfrm>
            <a:off x="3302375" y="-76200"/>
            <a:ext cx="4517624" cy="16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 - a European supercomputer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476250" y="1521350"/>
            <a:ext cx="5068200" cy="412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•"/>
            </a:pPr>
            <a:r>
              <a:rPr lang="en" sz="2000"/>
              <a:t>LUMI consortium </a:t>
            </a:r>
            <a:r>
              <a:rPr lang="en" sz="2000"/>
              <a:t>countries: </a:t>
            </a:r>
            <a:br>
              <a:rPr lang="en" sz="2000"/>
            </a:br>
            <a:r>
              <a:rPr lang="en" sz="2000"/>
              <a:t>Finland, Belgium, the Czech Republic, Denmark, Estonia, Iceland, the Netherlands, Norway, Poland, Sweden, and Switzerland</a:t>
            </a:r>
            <a:endParaRPr sz="20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" sz="2000"/>
              <a:t>Hosted by CSC in Kajaani</a:t>
            </a:r>
            <a:endParaRPr sz="20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" sz="2000"/>
              <a:t>LUMI User Support main support channel</a:t>
            </a:r>
            <a:endParaRPr sz="20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Science support from local organizations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" sz="2000"/>
              <a:t>Resource allocation:</a:t>
            </a:r>
            <a:endParaRPr sz="20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50% EuroHPC JU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each consortium country according to contribution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up to 20% industry and SMEs</a:t>
            </a:r>
            <a:endParaRPr sz="1700"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150" y="1925725"/>
            <a:ext cx="4583849" cy="378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b</a:t>
            </a:r>
            <a:r>
              <a:rPr lang="en"/>
              <a:t>atch jobs on </a:t>
            </a:r>
            <a:br>
              <a:rPr lang="en"/>
            </a:br>
            <a:r>
              <a:rPr lang="en"/>
              <a:t>CSC supercomputers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Compute nodes are used via a queuing system </a:t>
            </a:r>
            <a:endParaRPr sz="3000"/>
          </a:p>
        </p:txBody>
      </p:sp>
      <p:sp>
        <p:nvSpPr>
          <p:cNvPr id="229" name="Google Shape;229;p31"/>
          <p:cNvSpPr txBox="1"/>
          <p:nvPr>
            <p:ph idx="4294967295" type="body"/>
          </p:nvPr>
        </p:nvSpPr>
        <p:spPr>
          <a:xfrm>
            <a:off x="609600" y="1386500"/>
            <a:ext cx="6995100" cy="67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Do not use the login node for heavy computation!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30" name="Google Shape;230;p3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3715875" y="2109425"/>
            <a:ext cx="1575600" cy="41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850" y="2063900"/>
            <a:ext cx="6243176" cy="34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Batch jobs</a:t>
            </a:r>
            <a:endParaRPr sz="3300"/>
          </a:p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/>
              <a:t>Steps for running a batch job:</a:t>
            </a:r>
            <a:endParaRPr sz="1800"/>
          </a:p>
          <a:p>
            <a:pPr indent="-342900" lvl="0" marL="914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rbel"/>
              <a:buAutoNum type="arabicPeriod"/>
            </a:pPr>
            <a:r>
              <a:rPr lang="en" sz="1800"/>
              <a:t>Write a batch job script</a:t>
            </a:r>
            <a:endParaRPr sz="1800"/>
          </a:p>
          <a:p>
            <a:pPr indent="-342900" lvl="0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AutoNum type="arabicPeriod"/>
            </a:pPr>
            <a:r>
              <a:rPr lang="en" sz="1800"/>
              <a:t>Make sure you have all the input files where the program can find them</a:t>
            </a:r>
            <a:endParaRPr sz="1800"/>
          </a:p>
          <a:p>
            <a:pPr indent="-342900" lvl="0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AutoNum type="arabicPeriod"/>
            </a:pPr>
            <a:r>
              <a:rPr lang="en" sz="1800"/>
              <a:t>Submit your job  (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sbatch batch_job_file.sh</a:t>
            </a:r>
            <a:r>
              <a:rPr lang="en" sz="1800"/>
              <a:t>)</a:t>
            </a:r>
            <a:endParaRPr sz="1800"/>
          </a:p>
          <a:p>
            <a:pPr indent="-342900" lvl="0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AutoNum type="arabicPeriod"/>
            </a:pPr>
            <a:r>
              <a:rPr lang="en" sz="1800"/>
              <a:t>Wait, or monitor queue (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squeue -u $USER</a:t>
            </a:r>
            <a:r>
              <a:rPr lang="en" sz="1800"/>
              <a:t>)</a:t>
            </a:r>
            <a:endParaRPr sz="1800"/>
          </a:p>
          <a:p>
            <a:pPr indent="-342900" lvl="0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rbel"/>
              <a:buAutoNum type="arabicPeriod"/>
            </a:pPr>
            <a:r>
              <a:rPr lang="en" sz="1800"/>
              <a:t>Look at the results files (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less slurm-</a:t>
            </a:r>
            <a:r>
              <a:rPr i="1" lang="en" sz="1800">
                <a:latin typeface="Consolas"/>
                <a:ea typeface="Consolas"/>
                <a:cs typeface="Consolas"/>
                <a:sym typeface="Consolas"/>
              </a:rPr>
              <a:t>jobid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.out</a:t>
            </a:r>
            <a:r>
              <a:rPr lang="en" sz="1800"/>
              <a:t>)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You have to specify the necessary resources: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resources need to be sufficient for the job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requested resources consume BUs and affect time spent in queue</a:t>
            </a:r>
            <a:br>
              <a:rPr lang="en" sz="1800"/>
            </a:br>
            <a:r>
              <a:rPr lang="en" sz="1800"/>
              <a:t>⇒ </a:t>
            </a:r>
            <a:r>
              <a:rPr b="1" lang="en" sz="1800"/>
              <a:t>realistic resource requests give best results</a:t>
            </a:r>
            <a:endParaRPr b="1" sz="1800"/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Example GPU batch job script on </a:t>
            </a:r>
            <a:r>
              <a:rPr lang="en"/>
              <a:t>LUMI</a:t>
            </a:r>
            <a:endParaRPr sz="3300"/>
          </a:p>
        </p:txBody>
      </p:sp>
      <p:sp>
        <p:nvSpPr>
          <p:cNvPr id="251" name="Google Shape;251;p34"/>
          <p:cNvSpPr txBox="1"/>
          <p:nvPr>
            <p:ph idx="4294967295" type="body"/>
          </p:nvPr>
        </p:nvSpPr>
        <p:spPr>
          <a:xfrm>
            <a:off x="1657800" y="1377600"/>
            <a:ext cx="5828400" cy="401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#SBATCH --account=&lt;project&gt;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#SBATCH --partition=small-g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--gpus-per-node=1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#SBATCH --cpus-per-task=7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--mem=60G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--time=1:00:00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python my_python_program.py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" name="Google Shape;252;p34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Example batch job script on </a:t>
            </a:r>
            <a:r>
              <a:rPr lang="en"/>
              <a:t>Puhti</a:t>
            </a:r>
            <a:endParaRPr sz="3300"/>
          </a:p>
        </p:txBody>
      </p:sp>
      <p:sp>
        <p:nvSpPr>
          <p:cNvPr id="258" name="Google Shape;258;p35"/>
          <p:cNvSpPr txBox="1"/>
          <p:nvPr>
            <p:ph idx="4294967295" type="body"/>
          </p:nvPr>
        </p:nvSpPr>
        <p:spPr>
          <a:xfrm>
            <a:off x="1657800" y="1377600"/>
            <a:ext cx="5828400" cy="401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#SBATCH --partition=gpu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--gres=gpu:v100:1 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--time=1:00:00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--mem=32G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#SBATCH --cpus-per-task=10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#SBATCH --account=&lt;project&gt;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python my_python_program.py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43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Relevant sbatch options</a:t>
            </a:r>
            <a:endParaRPr sz="3300"/>
          </a:p>
        </p:txBody>
      </p:sp>
      <p:sp>
        <p:nvSpPr>
          <p:cNvPr id="265" name="Google Shape;265;p36"/>
          <p:cNvSpPr txBox="1"/>
          <p:nvPr>
            <p:ph idx="4294967295" type="body"/>
          </p:nvPr>
        </p:nvSpPr>
        <p:spPr>
          <a:xfrm>
            <a:off x="457200" y="1105450"/>
            <a:ext cx="8284500" cy="37437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-J, --job-name			</a:t>
            </a:r>
            <a:r>
              <a:rPr lang="en" sz="2000"/>
              <a:t>name of job</a:t>
            </a:r>
            <a:br>
              <a:rPr lang="en" sz="2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-c, --cpus-per-task		</a:t>
            </a:r>
            <a:r>
              <a:rPr lang="en" sz="2000"/>
              <a:t>number of processors per task</a:t>
            </a:r>
            <a:br>
              <a:rPr lang="en" sz="2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-p 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partition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" sz="2000"/>
              <a:t>specify </a:t>
            </a:r>
            <a:r>
              <a:rPr i="1" lang="en" sz="2000"/>
              <a:t>partition</a:t>
            </a:r>
            <a:br>
              <a:rPr lang="en" sz="2000"/>
            </a:b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--gpus-per-node			</a:t>
            </a:r>
            <a:r>
              <a:rPr lang="en" sz="2000"/>
              <a:t>number of GPUs per node </a:t>
            </a:r>
            <a:br>
              <a:rPr lang="en" sz="2000"/>
            </a:br>
            <a:r>
              <a:rPr lang="en" sz="2000"/>
              <a:t>                                                               (note: use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--gres</a:t>
            </a:r>
            <a:r>
              <a:rPr lang="en" sz="2000"/>
              <a:t> instead on Puhti, Mahti)</a:t>
            </a:r>
            <a:br>
              <a:rPr lang="en" sz="2000"/>
            </a:br>
            <a:r>
              <a:rPr lang="en" sz="2000"/>
              <a:t>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-t, --time</a:t>
            </a:r>
            <a:r>
              <a:rPr lang="en" sz="2000"/>
              <a:t>				time limit in DD-HH:MM:SS</a:t>
            </a:r>
            <a:br>
              <a:rPr lang="en" sz="2000"/>
            </a:b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--mem</a:t>
            </a:r>
            <a:r>
              <a:rPr lang="en" sz="2000"/>
              <a:t>						the real (host) memory required per node</a:t>
            </a:r>
            <a:br>
              <a:rPr lang="en" sz="2000"/>
            </a:b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-o, --output</a:t>
            </a:r>
            <a:r>
              <a:rPr lang="en" sz="2000"/>
              <a:t>				file for script’s standard output</a:t>
            </a:r>
            <a:br>
              <a:rPr lang="en" sz="2000"/>
            </a:b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-e, --error</a:t>
            </a:r>
            <a:r>
              <a:rPr i="1" lang="en" sz="2000"/>
              <a:t>				</a:t>
            </a:r>
            <a:r>
              <a:rPr lang="en" sz="2000"/>
              <a:t>file for script’s standard error</a:t>
            </a:r>
            <a:endParaRPr sz="20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-A, --account				</a:t>
            </a:r>
            <a:r>
              <a:rPr lang="en" sz="2000"/>
              <a:t>project name</a:t>
            </a:r>
            <a:endParaRPr sz="2000"/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376550" y="1267200"/>
            <a:ext cx="5542500" cy="4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67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" sz="2200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GPU = graphics processing unit</a:t>
            </a:r>
            <a:endParaRPr sz="2200" strike="noStrike">
              <a:latin typeface="Corbel"/>
              <a:ea typeface="Corbel"/>
              <a:cs typeface="Corbel"/>
              <a:sym typeface="Corbel"/>
            </a:endParaRPr>
          </a:p>
          <a:p>
            <a:pPr indent="-393679" lvl="0" marL="457200" marR="0" rtl="0" algn="l">
              <a:lnSpc>
                <a:spcPct val="115000"/>
              </a:lnSpc>
              <a:spcBef>
                <a:spcPts val="751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" sz="2200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Initially for 3D computer games</a:t>
            </a:r>
            <a:endParaRPr sz="2200"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751"/>
              </a:spcBef>
              <a:spcAft>
                <a:spcPts val="0"/>
              </a:spcAft>
              <a:buSzPts val="2200"/>
              <a:buFont typeface="Corbel"/>
              <a:buChar char="−"/>
            </a:pPr>
            <a:r>
              <a:rPr lang="en" sz="2200">
                <a:latin typeface="Corbel"/>
                <a:ea typeface="Corbel"/>
                <a:cs typeface="Corbel"/>
                <a:sym typeface="Corbel"/>
              </a:rPr>
              <a:t>transforming points in 3D space requires doing many simple calculations in parallel</a:t>
            </a:r>
            <a:endParaRPr sz="2200"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751"/>
              </a:spcBef>
              <a:spcAft>
                <a:spcPts val="0"/>
              </a:spcAft>
              <a:buSzPts val="2200"/>
              <a:buFont typeface="Corbel"/>
              <a:buChar char="−"/>
            </a:pPr>
            <a:r>
              <a:rPr lang="en" sz="2200">
                <a:latin typeface="Corbel"/>
                <a:ea typeface="Corbel"/>
                <a:cs typeface="Corbel"/>
                <a:sym typeface="Corbel"/>
              </a:rPr>
              <a:t>neural network calculations are mathematically very similar</a:t>
            </a:r>
            <a:endParaRPr sz="22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51"/>
              </a:spcBef>
              <a:spcAft>
                <a:spcPts val="0"/>
              </a:spcAft>
              <a:buNone/>
            </a:pPr>
            <a:r>
              <a:t/>
            </a:r>
            <a:endParaRPr i="0" sz="2200" u="none" cap="none" strike="noStrike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4249" y="-21075"/>
            <a:ext cx="2956677" cy="140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21097" l="12969" r="10560" t="21039"/>
          <a:stretch/>
        </p:blipFill>
        <p:spPr>
          <a:xfrm>
            <a:off x="6481800" y="3479800"/>
            <a:ext cx="2651400" cy="22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4294967295" type="title"/>
          </p:nvPr>
        </p:nvSpPr>
        <p:spPr>
          <a:xfrm>
            <a:off x="628650" y="304275"/>
            <a:ext cx="36492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computing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325" y="1675375"/>
            <a:ext cx="2956675" cy="16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Managing batch jobs</a:t>
            </a:r>
            <a:endParaRPr sz="3300"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628650" y="1521350"/>
            <a:ext cx="8206500" cy="32997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sbatch batch_job_file.sh</a:t>
            </a:r>
            <a:r>
              <a:rPr lang="en" sz="1800"/>
              <a:t>				submit a job</a:t>
            </a:r>
            <a:br>
              <a:rPr lang="en" sz="1800"/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sbatch </a:t>
            </a:r>
            <a:r>
              <a:rPr i="1" lang="en" sz="1800">
                <a:latin typeface="Consolas"/>
                <a:ea typeface="Consolas"/>
                <a:cs typeface="Consolas"/>
                <a:sym typeface="Consolas"/>
              </a:rPr>
              <a:t>--options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batch_job_file.sh </a:t>
            </a:r>
            <a:r>
              <a:rPr lang="en" sz="1800"/>
              <a:t>   submit job and add or modify option</a:t>
            </a:r>
            <a:endParaRPr sz="1800"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scancel </a:t>
            </a:r>
            <a:r>
              <a:rPr i="1" lang="en" sz="1800">
                <a:latin typeface="Consolas"/>
                <a:ea typeface="Consolas"/>
                <a:cs typeface="Consolas"/>
                <a:sym typeface="Consolas"/>
              </a:rPr>
              <a:t>jobid</a:t>
            </a:r>
            <a:r>
              <a:rPr lang="en" sz="1800"/>
              <a:t>							delete a job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squeue -l</a:t>
            </a:r>
            <a:r>
              <a:rPr lang="en" sz="1800"/>
              <a:t>								show all jobs (long format)</a:t>
            </a:r>
            <a:br>
              <a:rPr lang="en" sz="1800"/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squeue -l --me</a:t>
            </a:r>
            <a:r>
              <a:rPr i="1" lang="en" sz="18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i="1" lang="en" sz="1800"/>
              <a:t>					</a:t>
            </a:r>
            <a:r>
              <a:rPr lang="en" sz="1800"/>
              <a:t>show all jobs for current user (me)</a:t>
            </a:r>
            <a:endParaRPr sz="1800"/>
          </a:p>
          <a:p>
            <a:pPr indent="0" lvl="0" mar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squeue -l -j </a:t>
            </a:r>
            <a:r>
              <a:rPr i="1" lang="en" sz="1800">
                <a:latin typeface="Consolas"/>
                <a:ea typeface="Consolas"/>
                <a:cs typeface="Consolas"/>
                <a:sym typeface="Consolas"/>
              </a:rPr>
              <a:t>jobid</a:t>
            </a:r>
            <a:r>
              <a:rPr lang="en" sz="1800"/>
              <a:t>						show status of a single job</a:t>
            </a:r>
            <a:endParaRPr sz="1800"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sinfo</a:t>
            </a:r>
            <a:r>
              <a:rPr lang="en" sz="1800"/>
              <a:t>									check all available queues</a:t>
            </a:r>
            <a:endParaRPr sz="1800"/>
          </a:p>
          <a:p>
            <a:pPr indent="457200" lvl="0" marL="41148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Module system</a:t>
            </a:r>
            <a:endParaRPr sz="3300"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628650" y="1216550"/>
            <a:ext cx="84330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Different software packages have different, possibly conflicting, requirements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Most commonly used module commands: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help						</a:t>
            </a:r>
            <a:r>
              <a:rPr lang="en" sz="1600"/>
              <a:t>Show available options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i="1" lang="en" sz="1600">
                <a:latin typeface="Consolas"/>
                <a:ea typeface="Consolas"/>
                <a:cs typeface="Consolas"/>
                <a:sym typeface="Consolas"/>
              </a:rPr>
              <a:t>modulename</a:t>
            </a:r>
            <a:r>
              <a:rPr lang="en" sz="1600"/>
              <a:t>			Load the given environment module</a:t>
            </a:r>
            <a:br>
              <a:rPr lang="en" sz="1600"/>
            </a:b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i="1" lang="en" sz="1600">
                <a:latin typeface="Consolas"/>
                <a:ea typeface="Consolas"/>
                <a:cs typeface="Consolas"/>
                <a:sym typeface="Consolas"/>
              </a:rPr>
              <a:t>modulename/version</a:t>
            </a:r>
            <a:endParaRPr i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list						</a:t>
            </a:r>
            <a:r>
              <a:rPr lang="en" sz="1600"/>
              <a:t>List the loaded modules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avail						</a:t>
            </a:r>
            <a:r>
              <a:rPr lang="en" sz="1600"/>
              <a:t>List modules that are available to load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spider					</a:t>
            </a:r>
            <a:r>
              <a:rPr lang="en" sz="1600"/>
              <a:t>List all existing modules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spider </a:t>
            </a:r>
            <a:r>
              <a:rPr i="1" lang="en" sz="1600">
                <a:latin typeface="Consolas"/>
                <a:ea typeface="Consolas"/>
                <a:cs typeface="Consolas"/>
                <a:sym typeface="Consolas"/>
              </a:rPr>
              <a:t>name				</a:t>
            </a:r>
            <a:r>
              <a:rPr lang="en" sz="1600"/>
              <a:t>Search the list of existing modules</a:t>
            </a:r>
            <a:endParaRPr sz="16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use </a:t>
            </a:r>
            <a:r>
              <a:rPr i="1" lang="en" sz="1600">
                <a:latin typeface="Consolas"/>
                <a:ea typeface="Consolas"/>
                <a:cs typeface="Consolas"/>
                <a:sym typeface="Consolas"/>
              </a:rPr>
              <a:t>path					</a:t>
            </a:r>
            <a:r>
              <a:rPr lang="en" sz="1600"/>
              <a:t>Make available</a:t>
            </a:r>
            <a:r>
              <a:rPr lang="en" sz="1600"/>
              <a:t> modules from </a:t>
            </a:r>
            <a:r>
              <a:rPr i="1" lang="en" sz="1600"/>
              <a:t>path</a:t>
            </a:r>
            <a:endParaRPr i="1" sz="16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unload </a:t>
            </a:r>
            <a:r>
              <a:rPr i="1" lang="en" sz="1600">
                <a:latin typeface="Consolas"/>
                <a:ea typeface="Consolas"/>
                <a:cs typeface="Consolas"/>
                <a:sym typeface="Consolas"/>
              </a:rPr>
              <a:t>modulename			</a:t>
            </a:r>
            <a:r>
              <a:rPr lang="en" sz="1600"/>
              <a:t>Unload the given environment module</a:t>
            </a:r>
            <a:endParaRPr i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purge						</a:t>
            </a:r>
            <a:r>
              <a:rPr lang="en" sz="1600"/>
              <a:t>Unload all modules</a:t>
            </a:r>
            <a:endParaRPr sz="1600"/>
          </a:p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PyTorch on LUMI</a:t>
            </a:r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628650" y="1292750"/>
            <a:ext cx="8515500" cy="398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LUST documentation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Can be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installed by yourself: PyTorch officially supports AMD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Install via container, e.g., AMD provided Docker containers: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https://hub.docker.com/u/rocm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CSC provided modules for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PyTorch</a:t>
            </a:r>
            <a:r>
              <a:rPr lang="en" sz="2000"/>
              <a:t>, 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TensorFlow</a:t>
            </a:r>
            <a:r>
              <a:rPr lang="en" sz="2000"/>
              <a:t> and </a:t>
            </a:r>
            <a:r>
              <a:rPr lang="en" sz="2000" u="sng">
                <a:solidFill>
                  <a:schemeClr val="hlink"/>
                </a:solidFill>
                <a:hlinkClick r:id="rId8"/>
              </a:rPr>
              <a:t>JAX</a:t>
            </a:r>
            <a:r>
              <a:rPr lang="en" sz="2000"/>
              <a:t>:</a:t>
            </a:r>
            <a:endParaRPr sz="2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use /appl/local/csc/modulefiles/  </a:t>
            </a:r>
            <a: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 activate CSC modules</a:t>
            </a:r>
            <a:endParaRPr sz="1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avail pytorch     </a:t>
            </a:r>
            <a: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 show available pytorch versions</a:t>
            </a:r>
            <a:endParaRPr sz="1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pytorch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 loads current default version</a:t>
            </a:r>
            <a:endParaRPr sz="1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module load pytorch/2.1  </a:t>
            </a:r>
            <a: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 loads specific version</a:t>
            </a:r>
            <a:b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on HPC clusters</a:t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628650" y="1191125"/>
            <a:ext cx="7886700" cy="410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300"/>
              <a:t>Shared</a:t>
            </a:r>
            <a:r>
              <a:rPr lang="en" sz="2300"/>
              <a:t> storage (Lustre):</a:t>
            </a:r>
            <a:endParaRPr sz="23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-"/>
            </a:pPr>
            <a:r>
              <a:rPr lang="en" sz="2000"/>
              <a:t>shared between all computers in the cluster (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/scratch</a:t>
            </a:r>
            <a:r>
              <a:rPr lang="en" sz="2000"/>
              <a:t>,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/projappl</a:t>
            </a:r>
            <a:r>
              <a:rPr lang="en" sz="2000"/>
              <a:t>)</a:t>
            </a:r>
            <a:endParaRPr sz="20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2000"/>
              <a:t>your home directory is located here as well (/users)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slow when accessing huge number of files!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/>
              <a:t>Flash on LUMI:</a:t>
            </a:r>
            <a:endParaRPr sz="23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High performance temporary storage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Also shared storage (Lustre)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/>
              <a:t>Temporary storage on compute nodes:</a:t>
            </a:r>
            <a:endParaRPr sz="23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-"/>
            </a:pPr>
            <a:r>
              <a:rPr lang="en" sz="2000"/>
              <a:t>/tmp resides in memory (ramdisk), included in memory allocation</a:t>
            </a:r>
            <a:endParaRPr sz="20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2000"/>
              <a:t>available only to the running job, purged after running</a:t>
            </a:r>
            <a:endParaRPr sz="2000"/>
          </a:p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628650" y="304275"/>
            <a:ext cx="79962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read lots of small files from shared disk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449000" y="1234375"/>
            <a:ext cx="7886700" cy="14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Shared file system (Lustre) separates actual data and metadata (file info, including on which file server the file is stored)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Optimized for parallel I/O of large files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Bad for small files and intensive metadata operations</a:t>
            </a:r>
            <a:endParaRPr/>
          </a:p>
        </p:txBody>
      </p:sp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5" y="2926775"/>
            <a:ext cx="4782475" cy="28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5520750" y="3359075"/>
            <a:ext cx="2994600" cy="185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For example Puhti has: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 MDTs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24 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~760 compute nodes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results:</a:t>
            </a:r>
            <a:br>
              <a:rPr lang="en"/>
            </a:br>
            <a:r>
              <a:rPr lang="en" sz="3300"/>
              <a:t>TensorBoard</a:t>
            </a:r>
            <a:endParaRPr sz="3300"/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Tool to visualize graphs, plot quantitative metrics, and show additional data like images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Operates by reading TF event files, which contain summary data that can be generated while running your code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Instructions in the exercises if you want to try</a:t>
            </a:r>
            <a:endParaRPr sz="2000"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41" y="609600"/>
            <a:ext cx="44468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results:</a:t>
            </a:r>
            <a:br>
              <a:rPr lang="en"/>
            </a:br>
            <a:r>
              <a:rPr lang="en"/>
              <a:t>Other options </a:t>
            </a:r>
            <a:endParaRPr sz="3300"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628650" y="1521350"/>
            <a:ext cx="49605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MLflow (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https://mlflow.org/</a:t>
            </a:r>
            <a:r>
              <a:rPr lang="en" sz="2200"/>
              <a:t> )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Weights &amp; Biases (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https://wandb.ai/</a:t>
            </a:r>
            <a:r>
              <a:rPr lang="en" sz="2200"/>
              <a:t>) 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6865325" y="0"/>
            <a:ext cx="2278800" cy="18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19577" l="30457" r="30678" t="20951"/>
          <a:stretch/>
        </p:blipFill>
        <p:spPr>
          <a:xfrm>
            <a:off x="5659725" y="2919984"/>
            <a:ext cx="3553775" cy="287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computing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628650" y="1267475"/>
            <a:ext cx="7886700" cy="388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CPUs are optimized for latency </a:t>
            </a:r>
            <a:br>
              <a:rPr lang="en" sz="2200"/>
            </a:br>
            <a:r>
              <a:rPr lang="en" sz="2200"/>
              <a:t>whereas GPUs are optimized for throughput</a:t>
            </a:r>
            <a:endParaRPr sz="22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That is a CPU calculates one thing very fast</a:t>
            </a:r>
            <a:endParaRPr sz="2000"/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000"/>
              <a:t>GPU calculates many things simultaneously (a bit slower)</a:t>
            </a:r>
            <a:endParaRPr sz="20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•"/>
            </a:pPr>
            <a:r>
              <a:rPr lang="en" sz="2200"/>
              <a:t>Example: CSC’s Puhti GPU nodes with V100’s:</a:t>
            </a:r>
            <a:br>
              <a:rPr lang="en" sz="2200"/>
            </a:br>
            <a:endParaRPr sz="2200"/>
          </a:p>
        </p:txBody>
      </p:sp>
      <p:graphicFrame>
        <p:nvGraphicFramePr>
          <p:cNvPr id="127" name="Google Shape;127;p20"/>
          <p:cNvGraphicFramePr/>
          <p:nvPr/>
        </p:nvGraphicFramePr>
        <p:xfrm>
          <a:off x="613625" y="3624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{3340045C-7FB7-44A2-91E9-E099EB824C69}</a:tableStyleId>
              </a:tblPr>
              <a:tblGrid>
                <a:gridCol w="1621150"/>
                <a:gridCol w="922025"/>
                <a:gridCol w="1184250"/>
                <a:gridCol w="1242475"/>
              </a:tblGrid>
              <a:tr h="42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#cores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 clock speed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memory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x Xeon CPUs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x 20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3.9 GHz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 GB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x V100 GPUs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x 5120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1.455 GHz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x 32 GB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575" marB="101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5300" y="0"/>
            <a:ext cx="2278700" cy="23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0" r="0" t="3119"/>
          <a:stretch/>
        </p:blipFill>
        <p:spPr>
          <a:xfrm>
            <a:off x="0" y="652675"/>
            <a:ext cx="9143998" cy="506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 computing resources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75" y="3858600"/>
            <a:ext cx="6016300" cy="18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6210175" y="1557400"/>
            <a:ext cx="2933700" cy="415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574050" y="1476500"/>
            <a:ext cx="56373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Finnish non-profit state enterprise with special tasks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Owned by the Finnish state (70%) and higher education institutions (30%)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ICT expertise for research, education, public administration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Headquarters in Espoo, datacenter in Kajaani</a:t>
            </a:r>
            <a:endParaRPr sz="1800"/>
          </a:p>
        </p:txBody>
      </p:sp>
      <p:sp>
        <p:nvSpPr>
          <p:cNvPr id="148" name="Google Shape;148;p2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 - IT Center for Science Ltd.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900" y="1557818"/>
            <a:ext cx="2938100" cy="4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8625775" y="3236661"/>
            <a:ext cx="114000" cy="120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8188175" y="4161683"/>
            <a:ext cx="114000" cy="120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5355675" y="3969700"/>
            <a:ext cx="735600" cy="6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3123720" y="4250000"/>
            <a:ext cx="3277800" cy="824100"/>
          </a:xfrm>
          <a:prstGeom prst="rect">
            <a:avLst/>
          </a:prstGeom>
          <a:solidFill>
            <a:srgbClr val="006778"/>
          </a:solidFill>
          <a:ln>
            <a:noFill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32025" lIns="64425" spcFirstLastPara="1" rIns="64425" wrap="square" tIns="3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Allas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r>
              <a:rPr b="0" lang="en" sz="18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object storage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1059120" y="4460800"/>
            <a:ext cx="1389600" cy="824100"/>
          </a:xfrm>
          <a:prstGeom prst="rect">
            <a:avLst/>
          </a:prstGeom>
          <a:solidFill>
            <a:srgbClr val="006778"/>
          </a:solidFill>
          <a:ln>
            <a:noFill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32025" lIns="64425" spcFirstLastPara="1" rIns="64425" wrap="square" tIns="3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ePouta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r>
              <a:rPr b="0" lang="en" sz="16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private VMs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1058400" y="3361600"/>
            <a:ext cx="1390800" cy="770100"/>
          </a:xfrm>
          <a:prstGeom prst="rect">
            <a:avLst/>
          </a:prstGeom>
          <a:solidFill>
            <a:srgbClr val="006778"/>
          </a:solidFill>
          <a:ln>
            <a:noFill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32025" lIns="64425" spcFirstLastPara="1" rIns="64425" wrap="square" tIns="3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cPouta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r>
              <a:rPr b="0" lang="en" sz="16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VMs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6868440" y="4235200"/>
            <a:ext cx="1224600" cy="848700"/>
          </a:xfrm>
          <a:prstGeom prst="rect">
            <a:avLst/>
          </a:prstGeom>
          <a:solidFill>
            <a:srgbClr val="006778"/>
          </a:solidFill>
          <a:ln>
            <a:noFill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32025" lIns="64425" spcFirstLastPara="1" rIns="64425" wrap="square" tIns="3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Rahti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r>
              <a:rPr b="0" lang="en" sz="17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containers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5154480" y="2564400"/>
            <a:ext cx="1570200" cy="1302000"/>
          </a:xfrm>
          <a:prstGeom prst="rect">
            <a:avLst/>
          </a:prstGeom>
          <a:solidFill>
            <a:srgbClr val="006778"/>
          </a:solidFill>
          <a:ln>
            <a:noFill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32025" lIns="64425" spcFirstLastPara="1" rIns="64425" wrap="square" tIns="3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Puhti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320 GPUs NVIDIA  V100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200" y="3507200"/>
            <a:ext cx="477360" cy="47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480" y="4708400"/>
            <a:ext cx="477360" cy="47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9360" y="4140800"/>
            <a:ext cx="456480" cy="4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2640" y="4748400"/>
            <a:ext cx="370798" cy="3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6">
            <a:alphaModFix/>
          </a:blip>
          <a:srcRect b="16507" l="0" r="0" t="13665"/>
          <a:stretch/>
        </p:blipFill>
        <p:spPr>
          <a:xfrm>
            <a:off x="6949440" y="2438400"/>
            <a:ext cx="2006280" cy="13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7">
            <a:alphaModFix/>
          </a:blip>
          <a:srcRect b="10765" l="2326" r="1933" t="9724"/>
          <a:stretch/>
        </p:blipFill>
        <p:spPr>
          <a:xfrm>
            <a:off x="236040" y="1621600"/>
            <a:ext cx="2720520" cy="8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8">
            <a:alphaModFix/>
          </a:blip>
          <a:srcRect b="15862" l="0" r="0" t="13451"/>
          <a:stretch/>
        </p:blipFill>
        <p:spPr>
          <a:xfrm>
            <a:off x="5433480" y="40000"/>
            <a:ext cx="3710520" cy="132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/>
          <p:nvPr/>
        </p:nvSpPr>
        <p:spPr>
          <a:xfrm>
            <a:off x="4008960" y="1117600"/>
            <a:ext cx="1570200" cy="1302000"/>
          </a:xfrm>
          <a:prstGeom prst="rect">
            <a:avLst/>
          </a:prstGeom>
          <a:solidFill>
            <a:srgbClr val="006778"/>
          </a:solidFill>
          <a:ln>
            <a:noFill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32025" lIns="64425" spcFirstLastPara="1" rIns="64425" wrap="square" tIns="3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LUMI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11,912 GPUs AMD  MI250X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313200" y="134800"/>
            <a:ext cx="50817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strike="noStrike">
                <a:solidFill>
                  <a:srgbClr val="006778"/>
                </a:solidFill>
                <a:latin typeface="Corbel"/>
                <a:ea typeface="Corbel"/>
                <a:cs typeface="Corbel"/>
                <a:sym typeface="Corbel"/>
              </a:rPr>
              <a:t>CSC’s computing infrastructure</a:t>
            </a:r>
            <a:endParaRPr b="0" sz="2800" strike="noStrike">
              <a:solidFill>
                <a:srgbClr val="00677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cxnSp>
        <p:nvCxnSpPr>
          <p:cNvPr id="172" name="Google Shape;172;p24"/>
          <p:cNvCxnSpPr>
            <a:stCxn id="160" idx="3"/>
            <a:endCxn id="158" idx="1"/>
          </p:cNvCxnSpPr>
          <p:nvPr/>
        </p:nvCxnSpPr>
        <p:spPr>
          <a:xfrm>
            <a:off x="2449200" y="3746650"/>
            <a:ext cx="674400" cy="915300"/>
          </a:xfrm>
          <a:prstGeom prst="straightConnector1">
            <a:avLst/>
          </a:prstGeom>
          <a:noFill/>
          <a:ln cap="flat" cmpd="sng" w="19050">
            <a:solidFill>
              <a:srgbClr val="5E697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4"/>
          <p:cNvCxnSpPr>
            <a:stCxn id="159" idx="3"/>
          </p:cNvCxnSpPr>
          <p:nvPr/>
        </p:nvCxnSpPr>
        <p:spPr>
          <a:xfrm flipH="1" rot="10800000">
            <a:off x="2448720" y="4708450"/>
            <a:ext cx="675000" cy="164400"/>
          </a:xfrm>
          <a:prstGeom prst="straightConnector1">
            <a:avLst/>
          </a:prstGeom>
          <a:noFill/>
          <a:ln cap="flat" cmpd="sng" w="19050">
            <a:solidFill>
              <a:srgbClr val="5E697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4"/>
          <p:cNvCxnSpPr>
            <a:stCxn id="158" idx="0"/>
            <a:endCxn id="175" idx="2"/>
          </p:cNvCxnSpPr>
          <p:nvPr/>
        </p:nvCxnSpPr>
        <p:spPr>
          <a:xfrm rot="10800000">
            <a:off x="3688320" y="3866300"/>
            <a:ext cx="1074300" cy="383700"/>
          </a:xfrm>
          <a:prstGeom prst="straightConnector1">
            <a:avLst/>
          </a:prstGeom>
          <a:noFill/>
          <a:ln cap="flat" cmpd="sng" w="19050">
            <a:solidFill>
              <a:srgbClr val="5E697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4"/>
          <p:cNvCxnSpPr>
            <a:stCxn id="158" idx="0"/>
            <a:endCxn id="170" idx="2"/>
          </p:cNvCxnSpPr>
          <p:nvPr/>
        </p:nvCxnSpPr>
        <p:spPr>
          <a:xfrm flipH="1" rot="10800000">
            <a:off x="4762620" y="2419700"/>
            <a:ext cx="31500" cy="1830300"/>
          </a:xfrm>
          <a:prstGeom prst="straightConnector1">
            <a:avLst/>
          </a:prstGeom>
          <a:noFill/>
          <a:ln cap="flat" cmpd="sng" w="19050">
            <a:solidFill>
              <a:srgbClr val="5E697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4"/>
          <p:cNvCxnSpPr>
            <a:stCxn id="158" idx="0"/>
            <a:endCxn id="162" idx="2"/>
          </p:cNvCxnSpPr>
          <p:nvPr/>
        </p:nvCxnSpPr>
        <p:spPr>
          <a:xfrm flipH="1" rot="10800000">
            <a:off x="4762620" y="3866300"/>
            <a:ext cx="1176900" cy="383700"/>
          </a:xfrm>
          <a:prstGeom prst="straightConnector1">
            <a:avLst/>
          </a:prstGeom>
          <a:noFill/>
          <a:ln cap="flat" cmpd="sng" w="19050">
            <a:solidFill>
              <a:srgbClr val="5E697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>
            <a:stCxn id="161" idx="1"/>
            <a:endCxn id="158" idx="3"/>
          </p:cNvCxnSpPr>
          <p:nvPr/>
        </p:nvCxnSpPr>
        <p:spPr>
          <a:xfrm flipH="1">
            <a:off x="6401640" y="4659550"/>
            <a:ext cx="466800" cy="2400"/>
          </a:xfrm>
          <a:prstGeom prst="straightConnector1">
            <a:avLst/>
          </a:prstGeom>
          <a:noFill/>
          <a:ln cap="flat" cmpd="sng" w="19050">
            <a:solidFill>
              <a:srgbClr val="5E697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4"/>
          <p:cNvSpPr/>
          <p:nvPr/>
        </p:nvSpPr>
        <p:spPr>
          <a:xfrm>
            <a:off x="2875800" y="2584800"/>
            <a:ext cx="1624800" cy="1281600"/>
          </a:xfrm>
          <a:prstGeom prst="rect">
            <a:avLst/>
          </a:prstGeom>
          <a:solidFill>
            <a:srgbClr val="006778"/>
          </a:solidFill>
          <a:ln>
            <a:noFill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32025" lIns="64425" spcFirstLastPara="1" rIns="64425" wrap="square" tIns="3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Mahti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96 GPUs 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r>
              <a:rPr b="0" lang="en" sz="16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NVIDIA  A100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/>
        </p:nvSpPr>
        <p:spPr>
          <a:xfrm>
            <a:off x="457200" y="1337200"/>
            <a:ext cx="8229300" cy="3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19713" lvl="0" marL="43199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lang="en" sz="2000" strike="noStrike">
                <a:latin typeface="Corbel"/>
                <a:ea typeface="Corbel"/>
                <a:cs typeface="Corbel"/>
                <a:sym typeface="Corbel"/>
              </a:rPr>
              <a:t>HPC = high-performance computing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19713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lang="en" sz="2000" strike="noStrike">
                <a:latin typeface="Corbel"/>
                <a:ea typeface="Corbel"/>
                <a:cs typeface="Corbel"/>
                <a:sym typeface="Corbel"/>
              </a:rPr>
              <a:t>A large number (cluster) of “normal” computers (nodes)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1685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" sz="2000" u="none" cap="none" strike="noStrike">
                <a:latin typeface="Corbel"/>
                <a:ea typeface="Corbel"/>
                <a:cs typeface="Corbel"/>
                <a:sym typeface="Corbel"/>
              </a:rPr>
              <a:t>Actually pretty good computers: &gt;100 GB RAM, 10s-100s CPU cores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685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" sz="2000" u="none" cap="none" strike="noStrike">
                <a:latin typeface="Corbel"/>
                <a:ea typeface="Corbel"/>
                <a:cs typeface="Corbel"/>
                <a:sym typeface="Corbel"/>
              </a:rPr>
              <a:t>Sometimes also GPUs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9713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lang="en" sz="2000" strike="noStrike">
                <a:latin typeface="Corbel"/>
                <a:ea typeface="Corbel"/>
                <a:cs typeface="Corbel"/>
                <a:sym typeface="Corbel"/>
              </a:rPr>
              <a:t>Supercomputer = 100s or 1000s of </a:t>
            </a:r>
            <a:br>
              <a:rPr lang="en" sz="1800"/>
            </a:br>
            <a:r>
              <a:rPr b="0" lang="en" sz="2000" strike="noStrike">
                <a:latin typeface="Corbel"/>
                <a:ea typeface="Corbel"/>
                <a:cs typeface="Corbel"/>
                <a:sym typeface="Corbel"/>
              </a:rPr>
              <a:t>such computers connected with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1685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" sz="2000" u="none" cap="none" strike="noStrike">
                <a:latin typeface="Corbel"/>
                <a:ea typeface="Corbel"/>
                <a:cs typeface="Corbel"/>
                <a:sym typeface="Corbel"/>
              </a:rPr>
              <a:t>Shared file system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685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" sz="2000" u="none" cap="none" strike="noStrike">
                <a:latin typeface="Corbel"/>
                <a:ea typeface="Corbel"/>
                <a:cs typeface="Corbel"/>
                <a:sym typeface="Corbel"/>
              </a:rPr>
              <a:t>Fast network (100-200 GB/s)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685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" sz="2000" u="none" cap="none" strike="noStrike">
                <a:latin typeface="Corbel"/>
                <a:ea typeface="Corbel"/>
                <a:cs typeface="Corbel"/>
                <a:sym typeface="Corbel"/>
              </a:rPr>
              <a:t>Queuing system for batch jobs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9713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lang="en" sz="2000" strike="noStrike">
                <a:latin typeface="Corbel"/>
                <a:ea typeface="Corbel"/>
                <a:cs typeface="Corbel"/>
                <a:sym typeface="Corbel"/>
              </a:rPr>
              <a:t>Dividing a heavy computation into</a:t>
            </a:r>
            <a:br>
              <a:rPr lang="en" sz="1800"/>
            </a:br>
            <a:r>
              <a:rPr b="0" lang="en" sz="2000" strike="noStrike">
                <a:latin typeface="Corbel"/>
                <a:ea typeface="Corbel"/>
                <a:cs typeface="Corbel"/>
                <a:sym typeface="Corbel"/>
              </a:rPr>
              <a:t>smaller subtasks = </a:t>
            </a:r>
            <a:r>
              <a:rPr b="0" i="1" lang="en" sz="2000" strike="noStrike">
                <a:latin typeface="Corbel"/>
                <a:ea typeface="Corbel"/>
                <a:cs typeface="Corbel"/>
                <a:sym typeface="Corbel"/>
              </a:rPr>
              <a:t>parallelism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457200" y="208800"/>
            <a:ext cx="77421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strike="noStrike">
                <a:solidFill>
                  <a:srgbClr val="006778"/>
                </a:solidFill>
                <a:latin typeface="Corbel"/>
                <a:ea typeface="Corbel"/>
                <a:cs typeface="Corbel"/>
                <a:sym typeface="Corbel"/>
              </a:rPr>
              <a:t>What is a supercomputer?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25"/>
          <p:cNvGrpSpPr/>
          <p:nvPr/>
        </p:nvGrpSpPr>
        <p:grpSpPr>
          <a:xfrm>
            <a:off x="4459774" y="3138148"/>
            <a:ext cx="4669625" cy="2576250"/>
            <a:chOff x="3368181" y="2056479"/>
            <a:chExt cx="5761412" cy="3161431"/>
          </a:xfrm>
        </p:grpSpPr>
        <p:pic>
          <p:nvPicPr>
            <p:cNvPr id="186" name="Google Shape;186;p25"/>
            <p:cNvPicPr preferRelativeResize="0"/>
            <p:nvPr/>
          </p:nvPicPr>
          <p:blipFill rotWithShape="1">
            <a:blip r:embed="rId3">
              <a:alphaModFix/>
            </a:blip>
            <a:srcRect b="960" l="0" r="10" t="0"/>
            <a:stretch/>
          </p:blipFill>
          <p:spPr>
            <a:xfrm>
              <a:off x="3368181" y="2056479"/>
              <a:ext cx="5761412" cy="3161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5"/>
            <p:cNvSpPr/>
            <p:nvPr/>
          </p:nvSpPr>
          <p:spPr>
            <a:xfrm>
              <a:off x="7868880" y="2522520"/>
              <a:ext cx="1062300" cy="17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Puhti AI</a:t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628650" y="1521350"/>
            <a:ext cx="7886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64F54"/>
                </a:solidFill>
              </a:rPr>
              <a:t>V100</a:t>
            </a:r>
            <a:r>
              <a:rPr lang="en" sz="2000">
                <a:solidFill>
                  <a:srgbClr val="464F54"/>
                </a:solidFill>
              </a:rPr>
              <a:t> nodes consisting of 8</a:t>
            </a:r>
            <a:r>
              <a:rPr lang="en" sz="2000"/>
              <a:t>0</a:t>
            </a:r>
            <a:r>
              <a:rPr lang="en" sz="2000">
                <a:solidFill>
                  <a:srgbClr val="464F54"/>
                </a:solidFill>
              </a:rPr>
              <a:t> servers with:</a:t>
            </a:r>
            <a:endParaRPr sz="2000">
              <a:solidFill>
                <a:srgbClr val="464F5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464F54"/>
              </a:buClr>
              <a:buSzPts val="2000"/>
              <a:buChar char="•"/>
            </a:pPr>
            <a:r>
              <a:rPr lang="en" sz="2000">
                <a:solidFill>
                  <a:srgbClr val="464F54"/>
                </a:solidFill>
              </a:rPr>
              <a:t>2x Xeon Gold 6230 </a:t>
            </a:r>
            <a:r>
              <a:rPr i="1" lang="en" sz="2000">
                <a:solidFill>
                  <a:srgbClr val="464F54"/>
                </a:solidFill>
              </a:rPr>
              <a:t>Cascade Lake</a:t>
            </a:r>
            <a:r>
              <a:rPr lang="en" sz="2000">
                <a:solidFill>
                  <a:srgbClr val="464F54"/>
                </a:solidFill>
              </a:rPr>
              <a:t> CPUs with </a:t>
            </a:r>
            <a:r>
              <a:rPr lang="en" sz="2000">
                <a:solidFill>
                  <a:srgbClr val="464F54"/>
                </a:solidFill>
              </a:rPr>
              <a:t>2</a:t>
            </a:r>
            <a:r>
              <a:rPr lang="en" sz="2000">
                <a:solidFill>
                  <a:srgbClr val="464F54"/>
                </a:solidFill>
              </a:rPr>
              <a:t>0 cores each running at 2.1 GHz</a:t>
            </a:r>
            <a:endParaRPr sz="2000">
              <a:solidFill>
                <a:srgbClr val="464F54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2000"/>
              <a:buChar char="•"/>
            </a:pPr>
            <a:r>
              <a:rPr lang="en" sz="2000">
                <a:solidFill>
                  <a:srgbClr val="464F54"/>
                </a:solidFill>
              </a:rPr>
              <a:t>CPUs support VNNI instructions</a:t>
            </a:r>
            <a:endParaRPr sz="2000">
              <a:solidFill>
                <a:srgbClr val="464F5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2000"/>
              <a:buChar char="•"/>
            </a:pPr>
            <a:r>
              <a:rPr lang="en" sz="2000">
                <a:solidFill>
                  <a:srgbClr val="464F54"/>
                </a:solidFill>
              </a:rPr>
              <a:t>384 GB memory</a:t>
            </a:r>
            <a:endParaRPr sz="2000">
              <a:solidFill>
                <a:srgbClr val="464F5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2000"/>
              <a:buChar char="•"/>
            </a:pPr>
            <a:r>
              <a:rPr lang="en" sz="2000">
                <a:solidFill>
                  <a:srgbClr val="464F54"/>
                </a:solidFill>
              </a:rPr>
              <a:t>4x </a:t>
            </a:r>
            <a:r>
              <a:rPr b="1" lang="en" sz="2000">
                <a:solidFill>
                  <a:srgbClr val="464F54"/>
                </a:solidFill>
              </a:rPr>
              <a:t>NVIDIA V100 GPUs</a:t>
            </a:r>
            <a:r>
              <a:rPr lang="en" sz="2000">
                <a:solidFill>
                  <a:srgbClr val="464F54"/>
                </a:solidFill>
              </a:rPr>
              <a:t> with 32 GB memory each, </a:t>
            </a:r>
            <a:br>
              <a:rPr lang="en" sz="2000">
                <a:solidFill>
                  <a:srgbClr val="464F54"/>
                </a:solidFill>
              </a:rPr>
            </a:br>
            <a:r>
              <a:rPr lang="en" sz="2000">
                <a:solidFill>
                  <a:srgbClr val="464F54"/>
                </a:solidFill>
              </a:rPr>
              <a:t>connected with NVLink</a:t>
            </a:r>
            <a:endParaRPr sz="2000">
              <a:solidFill>
                <a:srgbClr val="464F5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2000"/>
              <a:buChar char="•"/>
            </a:pPr>
            <a:r>
              <a:rPr lang="en" sz="2000">
                <a:solidFill>
                  <a:srgbClr val="464F54"/>
                </a:solidFill>
              </a:rPr>
              <a:t>3,6 TB fast local NVMe storage</a:t>
            </a:r>
            <a:endParaRPr sz="2000">
              <a:solidFill>
                <a:srgbClr val="464F54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F54"/>
              </a:buClr>
              <a:buSzPts val="2000"/>
              <a:buChar char="•"/>
            </a:pPr>
            <a:r>
              <a:rPr lang="en" sz="2000">
                <a:solidFill>
                  <a:srgbClr val="464F54"/>
                </a:solidFill>
              </a:rPr>
              <a:t>Dual-rail HDR100 InfiniBand 200 interconnect network connectivity, providing 200 Gbps of aggregate bandwidth</a:t>
            </a:r>
            <a:endParaRPr sz="2000">
              <a:solidFill>
                <a:srgbClr val="464F54"/>
              </a:solidFill>
            </a:endParaRPr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16506" l="0" r="0" t="13671"/>
          <a:stretch/>
        </p:blipFill>
        <p:spPr>
          <a:xfrm>
            <a:off x="5389375" y="0"/>
            <a:ext cx="2350950" cy="15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